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58" r:id="rId15"/>
    <p:sldId id="261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viewoutlaw.com/how-to-mine-litecoins-on-windows/" TargetMode="External"/><Relationship Id="rId2" Type="http://schemas.openxmlformats.org/officeDocument/2006/relationships/hyperlink" Target="https://commons.wikimedia.org/wiki/File:Bitcoin.sv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yptocoinspy.com/ripple-donates-29-million-in-xrp-to-donorschoose-org-features-on-the-late-show/" TargetMode="External"/><Relationship Id="rId4" Type="http://schemas.openxmlformats.org/officeDocument/2006/relationships/hyperlink" Target="https://smaulgld.com/bitcoin-overtakes-gold-search-interest-ethereum-tops-silver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1353485818300060" TargetMode="External"/><Relationship Id="rId2" Type="http://schemas.openxmlformats.org/officeDocument/2006/relationships/hyperlink" Target="https://ieeexplore-ieee-org.ezproxy.rowan.edu/stamp/stamp.jsp?tp=n&amp;arnumber=790698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93/jamia/ocx06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al.archives-ouvertes.fr/hal-01310088v1/document" TargetMode="External"/><Relationship Id="rId2" Type="http://schemas.openxmlformats.org/officeDocument/2006/relationships/hyperlink" Target="https://eprint.iacr.org/2017/394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coinist.com/colored-coins-work-bitcoin-blockchain/" TargetMode="External"/><Relationship Id="rId5" Type="http://schemas.openxmlformats.org/officeDocument/2006/relationships/hyperlink" Target="http://www.cs.kent.edu/javed/class-FP2P10S/papers-2010/p02-SyMonn%20P2P09.pdf" TargetMode="External"/><Relationship Id="rId4" Type="http://schemas.openxmlformats.org/officeDocument/2006/relationships/hyperlink" Target="https://www.esat.kuleuven.be/cosic/publications/article-2746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016B-C117-4B5C-B08B-E9D252F16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Security Issues in Blockchain-based Network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FD49F4-5F8C-4FFA-9F76-7A5F30B5FB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Johan Burke</a:t>
            </a:r>
          </a:p>
        </p:txBody>
      </p:sp>
    </p:spTree>
    <p:extLst>
      <p:ext uri="{BB962C8B-B14F-4D97-AF65-F5344CB8AC3E}">
        <p14:creationId xmlns:p14="http://schemas.microsoft.com/office/powerpoint/2010/main" val="2013557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C2884-A489-4A11-AD60-49F0C7089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to Double Spending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5CF7-56D6-44B8-96A5-9EAC526D5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Hashchain</a:t>
            </a:r>
            <a:r>
              <a:rPr lang="en-US" dirty="0"/>
              <a:t>: distributed timestamp mechanism used in Bitcoin that determines which transactions should be accepted and rejected.</a:t>
            </a:r>
            <a:r>
              <a:rPr lang="en-US" baseline="30000" dirty="0"/>
              <a:t>9</a:t>
            </a:r>
          </a:p>
          <a:p>
            <a:r>
              <a:rPr lang="en-US" dirty="0"/>
              <a:t>ENHOBS: observers detect double spends and alert the network of them</a:t>
            </a:r>
          </a:p>
          <a:p>
            <a:r>
              <a:rPr lang="en-US" dirty="0"/>
              <a:t>Longest-chain policy: honest nodes generate the longest chain and outpace attackers (longest chain comes from largest pool of computing power).</a:t>
            </a:r>
            <a:r>
              <a:rPr lang="en-US" baseline="30000" dirty="0"/>
              <a:t>10</a:t>
            </a:r>
            <a:endParaRPr lang="en-US" dirty="0"/>
          </a:p>
          <a:p>
            <a:r>
              <a:rPr lang="en-US" dirty="0"/>
              <a:t>Prevention for zero-conf nodes: observers detect double spends and force private key disclosure.</a:t>
            </a:r>
            <a:r>
              <a:rPr lang="en-US" baseline="30000" dirty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77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D40BD-E943-48C9-A0D3-52BF6976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to Selfish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DC111-5313-441E-B3F5-4B456AF49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ZeroBlock</a:t>
            </a:r>
            <a:r>
              <a:rPr lang="en-US" dirty="0"/>
              <a:t>: blocks held longer than an expected time will be rejected by honest nodes.</a:t>
            </a:r>
            <a:r>
              <a:rPr lang="en-US" baseline="30000" dirty="0"/>
              <a:t>12</a:t>
            </a:r>
            <a:endParaRPr lang="en-US" dirty="0"/>
          </a:p>
          <a:p>
            <a:r>
              <a:rPr lang="en-US" dirty="0"/>
              <a:t>Weighted fork-resolving policy: replace original length based fork-resolving policy with a weighted one: backward compatible method of keeping nodes honest by disincentivizing selfishness.</a:t>
            </a:r>
            <a:r>
              <a:rPr lang="en-US" baseline="30000" dirty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31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A33A7-2E1D-40D6-AB76-6F81E63B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F158D-9C02-4238-A385-1A9B7288E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Colored Coins: extension of blockchain that can be used for tokens to mark asset ownership.</a:t>
            </a:r>
            <a:r>
              <a:rPr lang="en-US" baseline="30000" dirty="0"/>
              <a:t>16</a:t>
            </a:r>
          </a:p>
          <a:p>
            <a:r>
              <a:rPr lang="en-US" dirty="0"/>
              <a:t>Tangle: distributed ledger that does not require nodes to be completely </a:t>
            </a:r>
            <a:r>
              <a:rPr lang="en-US" dirty="0" err="1"/>
              <a:t>insync</a:t>
            </a:r>
            <a:r>
              <a:rPr lang="en-US" dirty="0"/>
              <a:t> (each must verify two random previous transactions for each new transaction).</a:t>
            </a:r>
            <a:r>
              <a:rPr lang="en-US" baseline="30000" dirty="0"/>
              <a:t>17</a:t>
            </a:r>
          </a:p>
          <a:p>
            <a:r>
              <a:rPr lang="en-US" dirty="0"/>
              <a:t>Sidechains: alternative blockchains backed by Bitcoin contract (like dollars and pounds were once backed by gold).</a:t>
            </a:r>
            <a:r>
              <a:rPr lang="en-US" baseline="30000" dirty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66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CFA5F-060A-41B0-927E-AC23E0C2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Applications of Blockchains outside of cryptocurrency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F693C-9335-4C9A-A3C5-D88A3CBA2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Private securities</a:t>
            </a:r>
          </a:p>
          <a:p>
            <a:r>
              <a:rPr lang="en-US" sz="2000"/>
              <a:t>Insurance</a:t>
            </a:r>
          </a:p>
          <a:p>
            <a:r>
              <a:rPr lang="en-US" sz="2000"/>
              <a:t>Smart contracts</a:t>
            </a:r>
          </a:p>
          <a:p>
            <a:r>
              <a:rPr lang="en-US" sz="2000"/>
              <a:t>Decentralized proof of existence documents</a:t>
            </a:r>
          </a:p>
          <a:p>
            <a:r>
              <a:rPr lang="en-US" sz="2000"/>
              <a:t>Distributed computing (EOS)</a:t>
            </a:r>
          </a:p>
          <a:p>
            <a:r>
              <a:rPr lang="en-US" sz="2000"/>
              <a:t>Biomedical, Health care, and Research</a:t>
            </a:r>
          </a:p>
        </p:txBody>
      </p:sp>
      <p:pic>
        <p:nvPicPr>
          <p:cNvPr id="1026" name="Picture 2" descr="50+ Examples of How Blockchains are Taking Over the World">
            <a:extLst>
              <a:ext uri="{FF2B5EF4-FFF2-40B4-BE49-F238E27FC236}">
                <a16:creationId xmlns:a16="http://schemas.microsoft.com/office/drawing/2014/main" id="{9F18B522-B38A-462B-8CDF-22179F05A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49960"/>
            <a:ext cx="5456279" cy="4133131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5440DD-E082-44C3-A65A-EA19C66A911B}"/>
              </a:ext>
            </a:extLst>
          </p:cNvPr>
          <p:cNvSpPr txBox="1"/>
          <p:nvPr/>
        </p:nvSpPr>
        <p:spPr>
          <a:xfrm>
            <a:off x="1306286" y="5840963"/>
            <a:ext cx="4294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source: [6]</a:t>
            </a:r>
          </a:p>
        </p:txBody>
      </p:sp>
    </p:spTree>
    <p:extLst>
      <p:ext uri="{BB962C8B-B14F-4D97-AF65-F5344CB8AC3E}">
        <p14:creationId xmlns:p14="http://schemas.microsoft.com/office/powerpoint/2010/main" val="4156455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7CDE-9F6E-4ABD-8A21-166A92C7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CEC92-6454-40C8-BFA8-AE3409D14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dirty="0">
                <a:hlinkClick r:id="rId2"/>
              </a:rPr>
              <a:t>https://commons.wikimedia.org/wiki/File:Bitcoin.svg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>
                <a:hlinkClick r:id="rId3"/>
              </a:rPr>
              <a:t>http://www.reviewoutlaw.com/how-to-mine-litecoins-on-windows/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>
                <a:hlinkClick r:id="rId4"/>
              </a:rPr>
              <a:t>https://smaulgld.com/bitcoin-overtakes-gold-search-interest-ethereum-tops-silver/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dirty="0">
                <a:hlinkClick r:id="rId5"/>
              </a:rPr>
              <a:t>https://cryptocoinspy.com/ripple-donates-29-million-in-xrp-to-donorschoose-org-features-on-the-late-show/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5. https://mashable.com/2014/02/25/bitcoin-mt-gox-down/#vyyWN4htJSqw</a:t>
            </a:r>
          </a:p>
          <a:p>
            <a:pPr marL="0" indent="0">
              <a:buNone/>
            </a:pPr>
            <a:r>
              <a:rPr lang="en-US" dirty="0"/>
              <a:t>6. https://medium.com/@matteozago/50-examples-of-how-blockchains-are-taking-over-the-world-4276bf488a4b</a:t>
            </a:r>
          </a:p>
        </p:txBody>
      </p:sp>
    </p:spTree>
    <p:extLst>
      <p:ext uri="{BB962C8B-B14F-4D97-AF65-F5344CB8AC3E}">
        <p14:creationId xmlns:p14="http://schemas.microsoft.com/office/powerpoint/2010/main" val="325959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3B63-B8C8-41DE-94AD-904FDC61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AC179-57D3-4072-9219-68AA78D6E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/>
              <a:t>1. M. </a:t>
            </a:r>
            <a:r>
              <a:rPr lang="en-US" dirty="0" err="1"/>
              <a:t>Niranjanamurthy</a:t>
            </a:r>
            <a:r>
              <a:rPr lang="en-US" dirty="0"/>
              <a:t>, B. N. Nithya, and S. Jagannatha, “Analysis of blockchain technology: pros, cons and swot,” Cluster Computing, pp. 1–15, Mar. 2018. [Online]. Available: https://doi.org/10.1007/s10586-018-2387-5g</a:t>
            </a:r>
          </a:p>
          <a:p>
            <a:pPr marL="0" indent="0">
              <a:buNone/>
            </a:pPr>
            <a:r>
              <a:rPr lang="en-US" dirty="0"/>
              <a:t>2. Blockchains &amp; distributed ledger technologies. </a:t>
            </a:r>
            <a:r>
              <a:rPr lang="fr-FR" dirty="0"/>
              <a:t>[Online]. </a:t>
            </a:r>
            <a:r>
              <a:rPr lang="fr-FR" dirty="0" err="1"/>
              <a:t>Available</a:t>
            </a:r>
            <a:r>
              <a:rPr lang="fr-FR" dirty="0"/>
              <a:t>: https://blockchainhub.net/</a:t>
            </a:r>
            <a:r>
              <a:rPr lang="en-US" dirty="0"/>
              <a:t>blockchains-and-distributed-ledger-technologies-in-general/g</a:t>
            </a:r>
          </a:p>
          <a:p>
            <a:pPr marL="0" indent="0">
              <a:buNone/>
            </a:pPr>
            <a:r>
              <a:rPr lang="en-US" dirty="0"/>
              <a:t>3. J. Downes and J. E. Goodman, “Bitcoin,” in Dictionary of Finance and Investment Terms. </a:t>
            </a:r>
            <a:r>
              <a:rPr lang="en-US" dirty="0" err="1"/>
              <a:t>Hauppage</a:t>
            </a:r>
            <a:r>
              <a:rPr lang="en-US" dirty="0"/>
              <a:t>, New York: Barron’s Educational Series, 2014. [Online]. Available: https://search.credoreference.com/content/entry/barronsfin/bitcoin/0</a:t>
            </a:r>
          </a:p>
          <a:p>
            <a:pPr marL="0" indent="0">
              <a:buNone/>
            </a:pPr>
            <a:r>
              <a:rPr lang="en-US" dirty="0"/>
              <a:t>4. M. </a:t>
            </a:r>
            <a:r>
              <a:rPr lang="en-US" dirty="0" err="1"/>
              <a:t>Karpeles</a:t>
            </a:r>
            <a:r>
              <a:rPr lang="en-US" dirty="0"/>
              <a:t>. (2011, Sep.) Clarification of mt. </a:t>
            </a:r>
            <a:r>
              <a:rPr lang="en-US" dirty="0" err="1"/>
              <a:t>gox</a:t>
            </a:r>
            <a:r>
              <a:rPr lang="en-US" dirty="0"/>
              <a:t> compromised accounts and major bitcoin sell-off. </a:t>
            </a:r>
            <a:r>
              <a:rPr lang="en-US" dirty="0" err="1"/>
              <a:t>Tibanne</a:t>
            </a:r>
            <a:r>
              <a:rPr lang="en-US" dirty="0"/>
              <a:t> Co. Ltd.</a:t>
            </a:r>
          </a:p>
          <a:p>
            <a:pPr marL="0" indent="0">
              <a:buNone/>
            </a:pPr>
            <a:r>
              <a:rPr lang="en-US" dirty="0"/>
              <a:t>5. J. Mick. (2011, Jun.) Inside the mega-hack of bitcoin: the full story. Daily Tech.</a:t>
            </a:r>
          </a:p>
          <a:p>
            <a:pPr marL="0" indent="0">
              <a:buNone/>
            </a:pPr>
            <a:r>
              <a:rPr lang="en-US" dirty="0"/>
              <a:t>6. U. Mukhopadhyay, A. </a:t>
            </a:r>
            <a:r>
              <a:rPr lang="en-US" dirty="0" err="1"/>
              <a:t>Skjellum</a:t>
            </a:r>
            <a:r>
              <a:rPr lang="en-US" dirty="0"/>
              <a:t>, O. </a:t>
            </a:r>
            <a:r>
              <a:rPr lang="en-US" dirty="0" err="1"/>
              <a:t>Hambolu</a:t>
            </a:r>
            <a:r>
              <a:rPr lang="en-US" dirty="0"/>
              <a:t>, J. Oakley, L. Yu, and R. Brooks, “A brief survey of cryptocurrency systems,” in Proc. IEEE Annual </a:t>
            </a:r>
            <a:r>
              <a:rPr lang="en-US" dirty="0" err="1"/>
              <a:t>Converence</a:t>
            </a:r>
            <a:r>
              <a:rPr lang="en-US" dirty="0"/>
              <a:t> on Privacy, Security and Trust (PST’16), Auckland, New Zealand, Dec. 2016. [Online]. Available: </a:t>
            </a:r>
            <a:r>
              <a:rPr lang="en-US" dirty="0">
                <a:hlinkClick r:id="rId2"/>
              </a:rPr>
              <a:t>https://ieeexplore-ieee-org.ezproxy.rowan.edu/stamp/stamp.jsp?tp=n&amp;arnumber=7906988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7. O. </a:t>
            </a:r>
            <a:r>
              <a:rPr lang="en-US" dirty="0" err="1"/>
              <a:t>Boireau</a:t>
            </a:r>
            <a:r>
              <a:rPr lang="en-US" dirty="0"/>
              <a:t>, “Securing the blockchain against hackers,” Network Security, vol. 2018, no. 1, pp. 8–11, Jan.</a:t>
            </a:r>
            <a:r>
              <a:rPr lang="fr-FR" dirty="0"/>
              <a:t>2018. [Online]. Available: </a:t>
            </a:r>
            <a:r>
              <a:rPr lang="fr-FR" dirty="0">
                <a:hlinkClick r:id="rId3"/>
              </a:rPr>
              <a:t>https://www.sciencedirect.com/</a:t>
            </a:r>
            <a:r>
              <a:rPr lang="en-US" dirty="0">
                <a:hlinkClick r:id="rId3"/>
              </a:rPr>
              <a:t>science/article/</a:t>
            </a:r>
            <a:r>
              <a:rPr lang="en-US" dirty="0" err="1">
                <a:hlinkClick r:id="rId3"/>
              </a:rPr>
              <a:t>pii</a:t>
            </a:r>
            <a:r>
              <a:rPr lang="en-US" dirty="0">
                <a:hlinkClick r:id="rId3"/>
              </a:rPr>
              <a:t>/S1353485818300060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8. R. R. O’Leary. (2018, Oct.) A solution to cryptos 51% attack? fine miners before it happens. </a:t>
            </a:r>
            <a:r>
              <a:rPr lang="fr-FR" dirty="0"/>
              <a:t>Coindesk. [Online]. Available: https://www.coindesk.com/</a:t>
            </a:r>
            <a:r>
              <a:rPr lang="en-US" dirty="0"/>
              <a:t>a-solution-to-cryptos-51-attack-fine-miners-before-it-happens</a:t>
            </a:r>
          </a:p>
          <a:p>
            <a:pPr marL="0" indent="0">
              <a:buNone/>
            </a:pPr>
            <a:r>
              <a:rPr lang="en-US" dirty="0"/>
              <a:t>9. T.-T. </a:t>
            </a:r>
            <a:r>
              <a:rPr lang="en-US" dirty="0" err="1"/>
              <a:t>Kuo</a:t>
            </a:r>
            <a:r>
              <a:rPr lang="en-US" dirty="0"/>
              <a:t>, H.-E. Kim, and L. Ohno-Machado, “Blockchain distributed ledger technologies for biomedical and health care applications,” Journal of the American Medical Informatics </a:t>
            </a:r>
            <a:r>
              <a:rPr lang="it-IT" dirty="0"/>
              <a:t>Association, vol. 24, no. 6, pp. 1211–1220, Nov. 2017. </a:t>
            </a:r>
            <a:r>
              <a:rPr lang="fr-FR" dirty="0"/>
              <a:t>[Online]. Available: </a:t>
            </a:r>
            <a:r>
              <a:rPr lang="fr-FR" dirty="0">
                <a:hlinkClick r:id="rId4"/>
              </a:rPr>
              <a:t>https://doi.org/10.1093/jamia/ocx068</a:t>
            </a:r>
            <a:endParaRPr lang="fr-FR" dirty="0"/>
          </a:p>
          <a:p>
            <a:pPr marL="0" indent="0">
              <a:buNone/>
            </a:pPr>
            <a:r>
              <a:rPr lang="en-US" dirty="0"/>
              <a:t>10. S. Nakamoto. (2008, Oct.) Bitcoin: A peer-to-peer electronic cash system. [Online]. Available: https://nakamotoinstitute.org/bitcoin/#selection-45.325-45.1124</a:t>
            </a:r>
          </a:p>
        </p:txBody>
      </p:sp>
    </p:spTree>
    <p:extLst>
      <p:ext uri="{BB962C8B-B14F-4D97-AF65-F5344CB8AC3E}">
        <p14:creationId xmlns:p14="http://schemas.microsoft.com/office/powerpoint/2010/main" val="1911931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74B53-EF4A-458F-8892-6781AD95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589E1-CF59-4F13-A52B-B0E431996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pt-BR" dirty="0"/>
              <a:t>11. C. Prez-Sol, S. Delgado-Segura, G. Navarro-Arribas, and </a:t>
            </a:r>
            <a:r>
              <a:rPr lang="en-US" dirty="0"/>
              <a:t>J. Herrera-</a:t>
            </a:r>
            <a:r>
              <a:rPr lang="en-US" dirty="0" err="1"/>
              <a:t>Joancomarti</a:t>
            </a:r>
            <a:r>
              <a:rPr lang="en-US" dirty="0"/>
              <a:t>. Double-spending prevention for bitcoin </a:t>
            </a:r>
            <a:r>
              <a:rPr lang="fr-FR" dirty="0"/>
              <a:t>zero-confirmation transactions. [Online]. Available: </a:t>
            </a:r>
            <a:r>
              <a:rPr lang="fr-FR" dirty="0">
                <a:hlinkClick r:id="rId2"/>
              </a:rPr>
              <a:t>https:</a:t>
            </a:r>
            <a:r>
              <a:rPr lang="en-US" dirty="0">
                <a:hlinkClick r:id="rId2"/>
              </a:rPr>
              <a:t>//eprint.iacr.org/2017/394.pdf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12. S. </a:t>
            </a:r>
            <a:r>
              <a:rPr lang="en-US" dirty="0" err="1"/>
              <a:t>Solat</a:t>
            </a:r>
            <a:r>
              <a:rPr lang="en-US" dirty="0"/>
              <a:t> and M. </a:t>
            </a:r>
            <a:r>
              <a:rPr lang="en-US" dirty="0" err="1"/>
              <a:t>Potop-Butucaru</a:t>
            </a:r>
            <a:r>
              <a:rPr lang="en-US" dirty="0"/>
              <a:t>. (2016) </a:t>
            </a:r>
            <a:r>
              <a:rPr lang="en-US" dirty="0" err="1"/>
              <a:t>Zeroblock</a:t>
            </a:r>
            <a:r>
              <a:rPr lang="en-US" dirty="0"/>
              <a:t>: Preventing selfish mining in bitcoin. [Online]. Available: </a:t>
            </a:r>
            <a:r>
              <a:rPr lang="en-US" dirty="0">
                <a:hlinkClick r:id="rId3"/>
              </a:rPr>
              <a:t>https://hal.archives-ouvertes.fr/hal-01310088v1/document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13. R. Zhang and B. </a:t>
            </a:r>
            <a:r>
              <a:rPr lang="en-US" dirty="0" err="1"/>
              <a:t>Preneel</a:t>
            </a:r>
            <a:r>
              <a:rPr lang="en-US" dirty="0"/>
              <a:t>. Publish or perish: A backward-compatible defense against selfish mining in bitcoin. [Online]. Available: </a:t>
            </a:r>
            <a:r>
              <a:rPr lang="en-US" dirty="0">
                <a:hlinkClick r:id="rId4"/>
              </a:rPr>
              <a:t>https://www.esat.kuleuven.be/cosic/publications/article-2746.pdf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14. A. Singh, T.-W. Ngan, P. </a:t>
            </a:r>
            <a:r>
              <a:rPr lang="en-US" dirty="0" err="1"/>
              <a:t>Druschel</a:t>
            </a:r>
            <a:r>
              <a:rPr lang="en-US" dirty="0"/>
              <a:t>, and D. Wallach. Eclipse attacks on overlay networks: Threats and defenses. [Online]. </a:t>
            </a:r>
            <a:r>
              <a:rPr lang="fr-FR" dirty="0"/>
              <a:t>Available: https://www.eecs.harvard.edu/mema/courses/cs264/ </a:t>
            </a:r>
            <a:r>
              <a:rPr lang="en-US" dirty="0"/>
              <a:t>papers/eclipse-infocom06.pdf</a:t>
            </a:r>
          </a:p>
          <a:p>
            <a:pPr marL="0" indent="0">
              <a:buNone/>
            </a:pPr>
            <a:r>
              <a:rPr lang="en-US" dirty="0"/>
              <a:t>15. B. S. Jyothi and D. </a:t>
            </a:r>
            <a:r>
              <a:rPr lang="en-US" dirty="0" err="1"/>
              <a:t>Janakiram</a:t>
            </a:r>
            <a:r>
              <a:rPr lang="en-US" dirty="0"/>
              <a:t>. Symon: Defending large structured p2p systems against a sybil attack. [Online]. </a:t>
            </a:r>
            <a:r>
              <a:rPr lang="fr-FR" dirty="0"/>
              <a:t>Available: </a:t>
            </a:r>
            <a:r>
              <a:rPr lang="fr-FR" dirty="0">
                <a:hlinkClick r:id="rId5"/>
              </a:rPr>
              <a:t>http://www.cs.kent.edu/javed/class-FP2P10S/</a:t>
            </a:r>
            <a:r>
              <a:rPr lang="en-US" dirty="0">
                <a:hlinkClick r:id="rId5"/>
              </a:rPr>
              <a:t>papers-2010/p02-SyMonn P2P09.pdf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16. D. Cordell. (2015, Mar.) Colored coins, what they are and how they work on the bitcoin blockchain. [Online]. Available: </a:t>
            </a:r>
            <a:r>
              <a:rPr lang="en-US" dirty="0">
                <a:hlinkClick r:id="rId6"/>
              </a:rPr>
              <a:t>https://bitcoinist.com/colored-coins-work-bitcoin-blockchain/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17. P. </a:t>
            </a:r>
            <a:r>
              <a:rPr lang="en-US" dirty="0" err="1"/>
              <a:t>Schueffel</a:t>
            </a:r>
            <a:r>
              <a:rPr lang="en-US" dirty="0"/>
              <a:t>. Alternative distributed ledger technologies: Blockchain vs. tangle vs. </a:t>
            </a:r>
            <a:r>
              <a:rPr lang="en-US" dirty="0" err="1"/>
              <a:t>hashgrapha</a:t>
            </a:r>
            <a:r>
              <a:rPr lang="en-US" dirty="0"/>
              <a:t> high-level overview and comparison. [Online]. Available: https:</a:t>
            </a:r>
            <a:r>
              <a:rPr lang="fr-FR" dirty="0"/>
              <a:t>//www.researchgate.net/profile/Patrick Schueffel/publication/</a:t>
            </a:r>
            <a:r>
              <a:rPr lang="en-US" dirty="0"/>
              <a:t>324280397 Alternative Distributed Ledger </a:t>
            </a:r>
            <a:r>
              <a:rPr lang="en-US" dirty="0" err="1"/>
              <a:t>TechnologiesBlockchain</a:t>
            </a:r>
            <a:r>
              <a:rPr lang="en-US" dirty="0"/>
              <a:t> vs Tangle vs </a:t>
            </a:r>
            <a:r>
              <a:rPr lang="en-US" dirty="0" err="1"/>
              <a:t>Hashgraph</a:t>
            </a:r>
            <a:r>
              <a:rPr lang="en-US" dirty="0"/>
              <a:t>-A high-level overview and comparison/links/5ac9e481aca272abdc6158d5/Alternative-Distributed-Ledger-Technologies-Blockchain-vs-Tangle-vs-Hashgraph-pdf</a:t>
            </a:r>
          </a:p>
        </p:txBody>
      </p:sp>
    </p:spTree>
    <p:extLst>
      <p:ext uri="{BB962C8B-B14F-4D97-AF65-F5344CB8AC3E}">
        <p14:creationId xmlns:p14="http://schemas.microsoft.com/office/powerpoint/2010/main" val="3954989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A2E9D-B331-4827-9986-BEA060199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Cryptocurrency</a:t>
            </a:r>
            <a:endParaRPr lang="en-US"/>
          </a:p>
        </p:txBody>
      </p:sp>
      <p:pic>
        <p:nvPicPr>
          <p:cNvPr id="1026" name="Picture 2" descr="File:Bitcoin.svg - Wikimedia Commons">
            <a:extLst>
              <a:ext uri="{FF2B5EF4-FFF2-40B4-BE49-F238E27FC236}">
                <a16:creationId xmlns:a16="http://schemas.microsoft.com/office/drawing/2014/main" id="{B4C3BF68-0FD3-40F5-9C15-44AA04399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2" r="-3" b="17047"/>
          <a:stretch/>
        </p:blipFill>
        <p:spPr bwMode="auto">
          <a:xfrm>
            <a:off x="1141411" y="2497720"/>
            <a:ext cx="2245675" cy="1443513"/>
          </a:xfrm>
          <a:custGeom>
            <a:avLst/>
            <a:gdLst>
              <a:gd name="connsiteX0" fmla="*/ 148128 w 2245675"/>
              <a:gd name="connsiteY0" fmla="*/ 0 h 3047892"/>
              <a:gd name="connsiteX1" fmla="*/ 2245675 w 2245675"/>
              <a:gd name="connsiteY1" fmla="*/ 0 h 3047892"/>
              <a:gd name="connsiteX2" fmla="*/ 2245675 w 2245675"/>
              <a:gd name="connsiteY2" fmla="*/ 3047892 h 3047892"/>
              <a:gd name="connsiteX3" fmla="*/ 0 w 2245675"/>
              <a:gd name="connsiteY3" fmla="*/ 3047892 h 3047892"/>
              <a:gd name="connsiteX4" fmla="*/ 0 w 2245675"/>
              <a:gd name="connsiteY4" fmla="*/ 148128 h 3047892"/>
              <a:gd name="connsiteX5" fmla="*/ 148128 w 2245675"/>
              <a:gd name="connsiteY5" fmla="*/ 0 h 304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45675" h="3047892">
                <a:moveTo>
                  <a:pt x="148128" y="0"/>
                </a:moveTo>
                <a:lnTo>
                  <a:pt x="2245675" y="0"/>
                </a:lnTo>
                <a:lnTo>
                  <a:pt x="2245675" y="3047892"/>
                </a:lnTo>
                <a:lnTo>
                  <a:pt x="0" y="3047892"/>
                </a:lnTo>
                <a:lnTo>
                  <a:pt x="0" y="148128"/>
                </a:lnTo>
                <a:cubicBezTo>
                  <a:pt x="0" y="66319"/>
                  <a:pt x="66319" y="0"/>
                  <a:pt x="148128" y="0"/>
                </a:cubicBezTo>
                <a:close/>
              </a:path>
            </a:pathLst>
          </a:cu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tcoin Overtakes Gold In Search Interest, Ethereum Tops Silver - Smaulgld">
            <a:extLst>
              <a:ext uri="{FF2B5EF4-FFF2-40B4-BE49-F238E27FC236}">
                <a16:creationId xmlns:a16="http://schemas.microsoft.com/office/drawing/2014/main" id="{2B56028A-AA27-4CAA-8A83-286359125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77" r="-3" b="1342"/>
          <a:stretch/>
        </p:blipFill>
        <p:spPr bwMode="auto">
          <a:xfrm>
            <a:off x="3550812" y="2489757"/>
            <a:ext cx="2245675" cy="1443512"/>
          </a:xfrm>
          <a:prstGeom prst="rect">
            <a:avLst/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Mine Litecoins on Windows? | Easy Litecoin GUI ...">
            <a:extLst>
              <a:ext uri="{FF2B5EF4-FFF2-40B4-BE49-F238E27FC236}">
                <a16:creationId xmlns:a16="http://schemas.microsoft.com/office/drawing/2014/main" id="{C02A9AE7-2E31-4AFA-8059-B9C0C2359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9" r="-3" b="18570"/>
          <a:stretch/>
        </p:blipFill>
        <p:spPr bwMode="auto">
          <a:xfrm>
            <a:off x="1141411" y="4102100"/>
            <a:ext cx="2245675" cy="1443512"/>
          </a:xfrm>
          <a:prstGeom prst="rect">
            <a:avLst/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ipple Donates $29 Million In XRP To DonorsChoose.org ...">
            <a:extLst>
              <a:ext uri="{FF2B5EF4-FFF2-40B4-BE49-F238E27FC236}">
                <a16:creationId xmlns:a16="http://schemas.microsoft.com/office/drawing/2014/main" id="{7621626B-E350-4280-A354-39D46E79C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9142"/>
          <a:stretch/>
        </p:blipFill>
        <p:spPr bwMode="auto">
          <a:xfrm>
            <a:off x="3550812" y="4102100"/>
            <a:ext cx="2245674" cy="1443512"/>
          </a:xfrm>
          <a:custGeom>
            <a:avLst/>
            <a:gdLst>
              <a:gd name="connsiteX0" fmla="*/ 0 w 2245674"/>
              <a:gd name="connsiteY0" fmla="*/ 0 h 3047892"/>
              <a:gd name="connsiteX1" fmla="*/ 2245674 w 2245674"/>
              <a:gd name="connsiteY1" fmla="*/ 0 h 3047892"/>
              <a:gd name="connsiteX2" fmla="*/ 2245674 w 2245674"/>
              <a:gd name="connsiteY2" fmla="*/ 2899764 h 3047892"/>
              <a:gd name="connsiteX3" fmla="*/ 2097546 w 2245674"/>
              <a:gd name="connsiteY3" fmla="*/ 3047892 h 3047892"/>
              <a:gd name="connsiteX4" fmla="*/ 0 w 2245674"/>
              <a:gd name="connsiteY4" fmla="*/ 3047892 h 304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674" h="3047892">
                <a:moveTo>
                  <a:pt x="0" y="0"/>
                </a:moveTo>
                <a:lnTo>
                  <a:pt x="2245674" y="0"/>
                </a:lnTo>
                <a:lnTo>
                  <a:pt x="2245674" y="2899764"/>
                </a:lnTo>
                <a:cubicBezTo>
                  <a:pt x="2245674" y="2981573"/>
                  <a:pt x="2179355" y="3047892"/>
                  <a:pt x="2097546" y="3047892"/>
                </a:cubicBezTo>
                <a:lnTo>
                  <a:pt x="0" y="3047892"/>
                </a:lnTo>
                <a:close/>
              </a:path>
            </a:pathLst>
          </a:cu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C8A97C-AE59-4506-8D7C-490AC385EB89}"/>
              </a:ext>
            </a:extLst>
          </p:cNvPr>
          <p:cNvSpPr txBox="1"/>
          <p:nvPr/>
        </p:nvSpPr>
        <p:spPr>
          <a:xfrm>
            <a:off x="6204479" y="2249487"/>
            <a:ext cx="4844521" cy="3541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Image sources: [1], [2], [3], [4]</a:t>
            </a:r>
          </a:p>
        </p:txBody>
      </p:sp>
    </p:spTree>
    <p:extLst>
      <p:ext uri="{BB962C8B-B14F-4D97-AF65-F5344CB8AC3E}">
        <p14:creationId xmlns:p14="http://schemas.microsoft.com/office/powerpoint/2010/main" val="241707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6AB8-0F1A-4F19-890A-228AAD91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Structure</a:t>
            </a:r>
            <a:r>
              <a:rPr lang="en-US" baseline="30000" dirty="0"/>
              <a:t>1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894A52-C70C-4437-877B-DA6F83122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851389"/>
              </p:ext>
            </p:extLst>
          </p:nvPr>
        </p:nvGraphicFramePr>
        <p:xfrm>
          <a:off x="1235046" y="1574800"/>
          <a:ext cx="8128000" cy="3672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059028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23558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Header 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9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Block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which set of block validation rules to follow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373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Merkle Tree Root 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 value of all transactions in the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349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 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Current time (s) in Universal Time since January 1, 1970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892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nBits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 threshold of a valid block hash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7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byte field that usually starts with 0 and increases for every hash calculation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961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Parent Block 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256-bit hash value that points to the previous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75749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77E327-633C-4F94-BC99-16E536ED91A3}"/>
              </a:ext>
            </a:extLst>
          </p:cNvPr>
          <p:cNvSpPr txBox="1"/>
          <p:nvPr/>
        </p:nvSpPr>
        <p:spPr>
          <a:xfrm>
            <a:off x="1235046" y="5578679"/>
            <a:ext cx="812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 body consists of a transaction count and transactions.</a:t>
            </a:r>
          </a:p>
        </p:txBody>
      </p:sp>
    </p:spTree>
    <p:extLst>
      <p:ext uri="{BB962C8B-B14F-4D97-AF65-F5344CB8AC3E}">
        <p14:creationId xmlns:p14="http://schemas.microsoft.com/office/powerpoint/2010/main" val="65627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98BF4-EAF4-4731-AE34-C1C30E98D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Types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BBAB7-B548-40D1-B277-B859327E0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Public: open read and write access, most common type.  Examples: Bitcoin, Ethereum, Litecoin</a:t>
            </a:r>
          </a:p>
          <a:p>
            <a:r>
              <a:rPr lang="en-US" dirty="0"/>
              <a:t>Federated/consortium: write access only for a specific group of nodes, read access may be public or also limited to the network’s participants.  Example: Corda</a:t>
            </a:r>
          </a:p>
          <a:p>
            <a:r>
              <a:rPr lang="en-US" dirty="0"/>
              <a:t>Private: write access only for a single, central organization, read access public or restricted to arbitrary events.  Examples: </a:t>
            </a:r>
            <a:r>
              <a:rPr lang="en-US" dirty="0" err="1"/>
              <a:t>Monax</a:t>
            </a:r>
            <a:r>
              <a:rPr lang="en-US" dirty="0"/>
              <a:t> and </a:t>
            </a:r>
            <a:r>
              <a:rPr lang="en-US" dirty="0" err="1"/>
              <a:t>MultiChain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695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28FA7-1DD7-4C11-98FC-791B91FC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Methods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2429E-C0E1-4F31-B281-D7B422A38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 of Work: miners must perform some task that is computationally intensive but easy to verify in order to validate transactions.  Examples: Bitcoin, Ethereum </a:t>
            </a:r>
          </a:p>
          <a:p>
            <a:r>
              <a:rPr lang="en-US" dirty="0"/>
              <a:t>Proof of Stake: miners must indicate how much currency they own in the system.  Example: </a:t>
            </a:r>
            <a:r>
              <a:rPr lang="en-US" dirty="0" err="1"/>
              <a:t>BlackCoin</a:t>
            </a:r>
            <a:endParaRPr lang="en-US" dirty="0"/>
          </a:p>
          <a:p>
            <a:r>
              <a:rPr lang="en-US" dirty="0"/>
              <a:t>Proof of Retrievability: miners must show they can retrieve some information.  Example: </a:t>
            </a:r>
            <a:r>
              <a:rPr lang="en-US" dirty="0" err="1"/>
              <a:t>Permacoin</a:t>
            </a:r>
            <a:r>
              <a:rPr lang="en-US" dirty="0"/>
              <a:t> (theoretical only)</a:t>
            </a:r>
          </a:p>
        </p:txBody>
      </p:sp>
    </p:spTree>
    <p:extLst>
      <p:ext uri="{BB962C8B-B14F-4D97-AF65-F5344CB8AC3E}">
        <p14:creationId xmlns:p14="http://schemas.microsoft.com/office/powerpoint/2010/main" val="3493406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235F5-2E0A-4980-8336-AD0CF9EFD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Security Issues-Significance</a:t>
            </a:r>
            <a:r>
              <a:rPr lang="en-US" baseline="30000"/>
              <a:t>4,5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0829B-9642-4F47-9874-33AE7F468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Successful attacks against cryptocurrencies can result in millions of dollars of loss as well as compromised devices.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 dirty="0"/>
              <a:t>2011 Mt </a:t>
            </a:r>
            <a:r>
              <a:rPr lang="en-US" sz="2000" dirty="0" err="1"/>
              <a:t>Gox</a:t>
            </a:r>
            <a:r>
              <a:rPr lang="en-US" sz="2000" dirty="0"/>
              <a:t> hack: Bitcoin price from $17.50 to $0.01 in 30 minutes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 dirty="0"/>
              <a:t>Mt. </a:t>
            </a:r>
            <a:r>
              <a:rPr lang="en-US" sz="2000" dirty="0" err="1"/>
              <a:t>Gox</a:t>
            </a:r>
            <a:r>
              <a:rPr lang="en-US" sz="2000" dirty="0"/>
              <a:t> users’ emails, usernames, and hashed passwords were released on the Internet</a:t>
            </a:r>
            <a:endParaRPr lang="en-US" sz="2000"/>
          </a:p>
        </p:txBody>
      </p:sp>
      <p:pic>
        <p:nvPicPr>
          <p:cNvPr id="2050" name="Picture 2" descr="Mt. Gox Implodes, Putting Bitcoin's Future in Jeopardy">
            <a:extLst>
              <a:ext uri="{FF2B5EF4-FFF2-40B4-BE49-F238E27FC236}">
                <a16:creationId xmlns:a16="http://schemas.microsoft.com/office/drawing/2014/main" id="{2160C67D-917B-4550-8B79-09FB64CF8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1" r="11616" b="-1"/>
          <a:stretch/>
        </p:blipFill>
        <p:spPr bwMode="auto"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84C67A-255F-4E48-9A2A-9873A7A6E2C9}"/>
              </a:ext>
            </a:extLst>
          </p:cNvPr>
          <p:cNvSpPr txBox="1"/>
          <p:nvPr/>
        </p:nvSpPr>
        <p:spPr>
          <a:xfrm>
            <a:off x="6392335" y="5791201"/>
            <a:ext cx="4404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source: [5]</a:t>
            </a:r>
          </a:p>
        </p:txBody>
      </p:sp>
    </p:spTree>
    <p:extLst>
      <p:ext uri="{BB962C8B-B14F-4D97-AF65-F5344CB8AC3E}">
        <p14:creationId xmlns:p14="http://schemas.microsoft.com/office/powerpoint/2010/main" val="70873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4E965-27C4-4C38-BE58-B55FF20A9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Issues-Types of Attacks</a:t>
            </a:r>
            <a:r>
              <a:rPr lang="en-US" baseline="30000" dirty="0"/>
              <a:t>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F0D1C-7E51-46F0-8C66-A689DCFFC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51% attack: An attack on a proof of work based system in which a user controls at least 51% of the network’s processing power. This would allow the user to sustain the longest chain, thereby effectively controlling the system.</a:t>
            </a:r>
          </a:p>
          <a:p>
            <a:r>
              <a:rPr lang="en-US" dirty="0"/>
              <a:t>Double spending: An attacker may issue two or more transactions using the same coin, thereby spending more coins than he or she actually has.</a:t>
            </a:r>
          </a:p>
          <a:p>
            <a:r>
              <a:rPr lang="en-US" dirty="0"/>
              <a:t>Selfish Mining: An attacker increases his or her relative mining share in the blockchain by withholding certain mined blocks and only gradually publishing them.  Share from 33% to 50%</a:t>
            </a:r>
          </a:p>
        </p:txBody>
      </p:sp>
    </p:spTree>
    <p:extLst>
      <p:ext uri="{BB962C8B-B14F-4D97-AF65-F5344CB8AC3E}">
        <p14:creationId xmlns:p14="http://schemas.microsoft.com/office/powerpoint/2010/main" val="3817673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7D6043-E5C6-4942-9067-88E02CF5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Technical Approach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D510E2-2A8B-44F6-A415-BE41B4BFC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Simulation modeled off of Bitcoin Core using </a:t>
            </a:r>
            <a:r>
              <a:rPr lang="en-US" sz="2000" dirty="0" err="1"/>
              <a:t>OMNeT</a:t>
            </a:r>
            <a:r>
              <a:rPr lang="en-US" sz="2000" dirty="0"/>
              <a:t>++ framework</a:t>
            </a:r>
          </a:p>
          <a:p>
            <a:r>
              <a:rPr lang="en-US" sz="2000" dirty="0"/>
              <a:t>https://github.com/relativeabsolute/CN-Simulation</a:t>
            </a:r>
          </a:p>
          <a:p>
            <a:r>
              <a:rPr lang="en-US" sz="2000" dirty="0"/>
              <a:t>Components:</a:t>
            </a:r>
          </a:p>
          <a:p>
            <a:pPr lvl="1"/>
            <a:r>
              <a:rPr lang="en-US" sz="1200" dirty="0" err="1"/>
              <a:t>POWNode</a:t>
            </a:r>
            <a:r>
              <a:rPr lang="en-US" sz="1200" dirty="0"/>
              <a:t>: a subclass of </a:t>
            </a:r>
            <a:r>
              <a:rPr lang="en-US" sz="1200" dirty="0" err="1"/>
              <a:t>OMNeT</a:t>
            </a:r>
            <a:r>
              <a:rPr lang="en-US" sz="1200" dirty="0"/>
              <a:t>++’s simple module class. A </a:t>
            </a:r>
            <a:r>
              <a:rPr lang="en-US" sz="1200" dirty="0" err="1"/>
              <a:t>POWNode</a:t>
            </a:r>
            <a:r>
              <a:rPr lang="en-US" sz="1200" dirty="0"/>
              <a:t> handles the computations that would be done by a single node in a Proof-of-Work based network.</a:t>
            </a:r>
          </a:p>
          <a:p>
            <a:pPr lvl="1"/>
            <a:r>
              <a:rPr lang="en-US" sz="1200" dirty="0" err="1"/>
              <a:t>POWNetwork</a:t>
            </a:r>
            <a:r>
              <a:rPr lang="en-US" sz="1200" dirty="0"/>
              <a:t>: a network that contains a collection of </a:t>
            </a:r>
            <a:r>
              <a:rPr lang="en-US" sz="1200" dirty="0" err="1"/>
              <a:t>POWNodes</a:t>
            </a:r>
            <a:r>
              <a:rPr lang="en-US" sz="1200" dirty="0"/>
              <a:t>. Contrary to traditional </a:t>
            </a:r>
            <a:r>
              <a:rPr lang="en-US" sz="1200" dirty="0" err="1"/>
              <a:t>OMNeT</a:t>
            </a:r>
            <a:r>
              <a:rPr lang="en-US" sz="1200" dirty="0"/>
              <a:t>++ networks, this network does not handle connecting the nodes to each other, since connections are handled at runtime.</a:t>
            </a:r>
          </a:p>
          <a:p>
            <a:pPr lvl="1"/>
            <a:r>
              <a:rPr lang="en-US" sz="1200" dirty="0"/>
              <a:t>Network Definition: user specified parameters for the simulation. These include time intervals for scheduled messages, the default set of nodes each node should attempt to connect to at start up, </a:t>
            </a:r>
            <a:r>
              <a:rPr lang="en-US" sz="1200" dirty="0" err="1"/>
              <a:t>etc</a:t>
            </a:r>
            <a:endParaRPr lang="en-US" sz="12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0B5DF35-547C-4FE3-B3B7-CDE884CE4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72917"/>
            <a:ext cx="5456279" cy="268721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AD636A-B5E5-447C-A8DA-1EBEBC0CC221}"/>
              </a:ext>
            </a:extLst>
          </p:cNvPr>
          <p:cNvSpPr txBox="1"/>
          <p:nvPr/>
        </p:nvSpPr>
        <p:spPr>
          <a:xfrm>
            <a:off x="6096000" y="5041900"/>
            <a:ext cx="5456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Simplifications: Threading, Routing, Timestamps</a:t>
            </a:r>
          </a:p>
        </p:txBody>
      </p:sp>
    </p:spTree>
    <p:extLst>
      <p:ext uri="{BB962C8B-B14F-4D97-AF65-F5344CB8AC3E}">
        <p14:creationId xmlns:p14="http://schemas.microsoft.com/office/powerpoint/2010/main" val="650234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8A64-B415-4491-BE73-4B4C5FE2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to Blockchain attacks found in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84C7B-3511-4839-BAEC-080CE4711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Hardware security modules: securely generates, protects, and stores keys. Carrying out a successful attack against an HSM-enabled network would require administrative privileges, pre-encryption access to data, or physical HSM access. These requirements increase attack difficulty and make the attack unprofitable for a hacker.</a:t>
            </a:r>
            <a:r>
              <a:rPr lang="en-US" baseline="30000" dirty="0"/>
              <a:t>7</a:t>
            </a:r>
            <a:endParaRPr lang="en-US" dirty="0"/>
          </a:p>
          <a:p>
            <a:r>
              <a:rPr lang="en-US" dirty="0"/>
              <a:t>51% attack solution: addition of a delay function to a proof-of-work based consensus mechanism that makes a 51% attack 10x as expensive to conduct.</a:t>
            </a:r>
            <a:r>
              <a:rPr lang="en-US" baseline="30000" dirty="0"/>
              <a:t>8</a:t>
            </a:r>
          </a:p>
          <a:p>
            <a:r>
              <a:rPr lang="en-US" dirty="0"/>
              <a:t>Eclipse attack prevention: ensure a node does not have a significantly higher than average number of links.</a:t>
            </a:r>
            <a:r>
              <a:rPr lang="en-US" baseline="30000" dirty="0"/>
              <a:t>14</a:t>
            </a:r>
          </a:p>
          <a:p>
            <a:r>
              <a:rPr lang="en-US" dirty="0" err="1"/>
              <a:t>SyMon</a:t>
            </a:r>
            <a:r>
              <a:rPr lang="en-US" dirty="0"/>
              <a:t>: pairing nodes with monitors such that the chance of both being a sybil is extremely low.</a:t>
            </a:r>
            <a:r>
              <a:rPr lang="en-US" baseline="30000" dirty="0"/>
              <a:t>15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084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1795</Words>
  <Application>Microsoft Office PowerPoint</Application>
  <PresentationFormat>Widescreen</PresentationFormat>
  <Paragraphs>96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Tw Cen MT</vt:lpstr>
      <vt:lpstr>Circuit</vt:lpstr>
      <vt:lpstr>Security Issues in Blockchain-based Network Applications</vt:lpstr>
      <vt:lpstr>Cryptocurrency</vt:lpstr>
      <vt:lpstr>Block Structure1</vt:lpstr>
      <vt:lpstr>Blockchain Types2</vt:lpstr>
      <vt:lpstr>Consensus Methods3</vt:lpstr>
      <vt:lpstr>Security Issues-Significance4,5</vt:lpstr>
      <vt:lpstr>Security Issues-Types of Attacks6</vt:lpstr>
      <vt:lpstr>Technical Approach</vt:lpstr>
      <vt:lpstr>Solutions to Blockchain attacks found in literature</vt:lpstr>
      <vt:lpstr>Solutions to Double Spending</vt:lpstr>
      <vt:lpstr>Solutions to Selfish mining</vt:lpstr>
      <vt:lpstr>Blockchain Alternatives</vt:lpstr>
      <vt:lpstr>Applications of Blockchains outside of cryptocurrency</vt:lpstr>
      <vt:lpstr>Image sources</vt:lpstr>
      <vt:lpstr>Works Cited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Issues in Blockchain-based Network Applications</dc:title>
  <dc:creator>Johan Burke</dc:creator>
  <cp:lastModifiedBy>Johan Burke</cp:lastModifiedBy>
  <cp:revision>5</cp:revision>
  <dcterms:created xsi:type="dcterms:W3CDTF">2018-11-29T20:45:49Z</dcterms:created>
  <dcterms:modified xsi:type="dcterms:W3CDTF">2018-11-29T20:50:15Z</dcterms:modified>
</cp:coreProperties>
</file>